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339" r:id="rId2"/>
    <p:sldId id="273" r:id="rId3"/>
    <p:sldId id="311" r:id="rId4"/>
    <p:sldId id="312" r:id="rId5"/>
    <p:sldId id="387" r:id="rId6"/>
    <p:sldId id="389" r:id="rId7"/>
    <p:sldId id="388" r:id="rId8"/>
    <p:sldId id="286" r:id="rId9"/>
    <p:sldId id="394" r:id="rId10"/>
    <p:sldId id="390" r:id="rId11"/>
    <p:sldId id="320" r:id="rId12"/>
    <p:sldId id="374" r:id="rId13"/>
    <p:sldId id="411" r:id="rId14"/>
    <p:sldId id="405" r:id="rId15"/>
    <p:sldId id="375" r:id="rId16"/>
    <p:sldId id="376" r:id="rId17"/>
    <p:sldId id="377" r:id="rId18"/>
    <p:sldId id="378" r:id="rId19"/>
    <p:sldId id="379" r:id="rId20"/>
    <p:sldId id="410" r:id="rId21"/>
    <p:sldId id="391" r:id="rId22"/>
    <p:sldId id="392" r:id="rId23"/>
    <p:sldId id="393" r:id="rId24"/>
    <p:sldId id="349" r:id="rId25"/>
    <p:sldId id="384" r:id="rId26"/>
    <p:sldId id="412" r:id="rId27"/>
  </p:sldIdLst>
  <p:sldSz cx="18288000" cy="10287000"/>
  <p:notesSz cx="6797675" cy="9926638"/>
  <p:embeddedFontLst>
    <p:embeddedFont>
      <p:font typeface="Arial Black" panose="020B0A04020102020204" pitchFamily="34" charset="0"/>
      <p:bold r:id="rId29"/>
    </p:embeddedFont>
    <p:embeddedFont>
      <p:font typeface="Lato Heavy" panose="020B0604020202020204" charset="0"/>
      <p:bold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B44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94676" autoAdjust="0"/>
  </p:normalViewPr>
  <p:slideViewPr>
    <p:cSldViewPr>
      <p:cViewPr varScale="1">
        <p:scale>
          <a:sx n="77" d="100"/>
          <a:sy n="77" d="100"/>
        </p:scale>
        <p:origin x="13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AF49B-CFE2-4228-9CD2-44CDC1C3AE67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A71BD-E572-453B-9373-AD8E5B4E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04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B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evitebsk.com/wiki/%D0%A4%D0%B0%D0%B9%D0%BB:Shtyk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6616" y="2112540"/>
            <a:ext cx="3927618" cy="6061918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-1756921">
            <a:off x="-2431771" y="4503941"/>
            <a:ext cx="28593171" cy="10924387"/>
          </a:xfrm>
          <a:prstGeom prst="rect">
            <a:avLst/>
          </a:prstGeom>
          <a:solidFill>
            <a:srgbClr val="FFFFFF">
              <a:alpha val="3922"/>
            </a:srgbClr>
          </a:solidFill>
        </p:spPr>
      </p:sp>
      <p:sp>
        <p:nvSpPr>
          <p:cNvPr id="4" name="TextBox 4"/>
          <p:cNvSpPr txBox="1"/>
          <p:nvPr/>
        </p:nvSpPr>
        <p:spPr>
          <a:xfrm>
            <a:off x="5257800" y="2552700"/>
            <a:ext cx="11973082" cy="2500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26"/>
              </a:lnSpc>
            </a:pPr>
            <a:r>
              <a:rPr lang="ru-RU" sz="5400" spc="111" dirty="0">
                <a:solidFill>
                  <a:srgbClr val="E2EDF1"/>
                </a:solidFill>
                <a:latin typeface="Arial Black" pitchFamily="34" charset="0"/>
                <a:cs typeface="Lato Heavy" pitchFamily="34" charset="0"/>
              </a:rPr>
              <a:t>«</a:t>
            </a:r>
            <a:r>
              <a:rPr lang="ru-RU" sz="4800" spc="111" dirty="0">
                <a:solidFill>
                  <a:srgbClr val="E2EDF1"/>
                </a:solidFill>
                <a:latin typeface="Arial Black" pitchFamily="34" charset="0"/>
                <a:cs typeface="Lato Heavy" pitchFamily="34" charset="0"/>
              </a:rPr>
              <a:t>РАССЛЕДОВАНИЕ УГОЛОВНОГО ДЕЛА О ГЕНОЦИДЕ БЕЛОРУССКОГО НАРОДА»</a:t>
            </a:r>
            <a:endParaRPr lang="en-US" sz="4800" spc="111" dirty="0">
              <a:solidFill>
                <a:srgbClr val="E2EDF1"/>
              </a:solidFill>
              <a:latin typeface="Arial Black" pitchFamily="34" charset="0"/>
              <a:cs typeface="Lato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222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571500"/>
            <a:ext cx="7447206" cy="4648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623" y="5250305"/>
            <a:ext cx="6096001" cy="457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427791"/>
            <a:ext cx="7622049" cy="46395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153400" y="6212866"/>
            <a:ext cx="8991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</a:rPr>
              <a:t>Место проведения полевых поисковых работ в </a:t>
            </a:r>
            <a:r>
              <a:rPr lang="ru-RU" sz="5400" b="1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</a:rPr>
              <a:t>Лепельском</a:t>
            </a:r>
            <a:r>
              <a:rPr lang="ru-RU" sz="54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</a:rPr>
              <a:t> районе</a:t>
            </a:r>
            <a:endParaRPr lang="ru-RU" sz="5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6678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геноцид\25-13_kopiya_8 немцы сжигание дерев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8600" y="-1485900"/>
            <a:ext cx="18516600" cy="1312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28600" y="-1485900"/>
            <a:ext cx="18516600" cy="13125568"/>
          </a:xfrm>
          <a:prstGeom prst="rect">
            <a:avLst/>
          </a:prstGeom>
          <a:solidFill>
            <a:srgbClr val="080B44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spc="-15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66700"/>
            <a:ext cx="176022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spc="-150" dirty="0">
                <a:solidFill>
                  <a:schemeClr val="bg1"/>
                </a:solidFill>
                <a:latin typeface="Arial Black" pitchFamily="34" charset="0"/>
              </a:rPr>
              <a:t>УСТАНОВЛЕНО, ЧТО НАЦИСТАМИ СОЖЖЕНО </a:t>
            </a:r>
            <a:r>
              <a:rPr lang="ru-RU" sz="3000" spc="-150" dirty="0">
                <a:solidFill>
                  <a:schemeClr val="accent6"/>
                </a:solidFill>
                <a:latin typeface="Arial Black" pitchFamily="34" charset="0"/>
              </a:rPr>
              <a:t>СВЫШЕ</a:t>
            </a:r>
            <a:r>
              <a:rPr lang="ru-RU" sz="3000" spc="-15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8800" spc="-150" dirty="0">
                <a:solidFill>
                  <a:schemeClr val="accent6"/>
                </a:solidFill>
                <a:latin typeface="Arial Black" pitchFamily="34" charset="0"/>
              </a:rPr>
              <a:t>12,8</a:t>
            </a:r>
            <a:r>
              <a:rPr lang="ru-RU" sz="4000" spc="-150" dirty="0">
                <a:solidFill>
                  <a:schemeClr val="accent6"/>
                </a:solidFill>
                <a:latin typeface="Arial Black" pitchFamily="34" charset="0"/>
              </a:rPr>
              <a:t> тыс.</a:t>
            </a:r>
            <a:r>
              <a:rPr lang="ru-RU" sz="1400" spc="-150" dirty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ru-RU" sz="3000" spc="-150" dirty="0">
                <a:solidFill>
                  <a:schemeClr val="bg1"/>
                </a:solidFill>
                <a:latin typeface="Arial Black" pitchFamily="34" charset="0"/>
              </a:rPr>
              <a:t>СЕЛЬСКИХ НАСЕЛЕННЫХ ПУНКТОВ, О </a:t>
            </a:r>
            <a:r>
              <a:rPr lang="ru-RU" sz="5400" spc="-150" dirty="0">
                <a:solidFill>
                  <a:srgbClr val="FFC000"/>
                </a:solidFill>
                <a:latin typeface="Arial Black" pitchFamily="34" charset="0"/>
              </a:rPr>
              <a:t>свыше 3,6 тыс.</a:t>
            </a:r>
            <a:r>
              <a:rPr lang="ru-RU" sz="2000" spc="-150" dirty="0">
                <a:solidFill>
                  <a:srgbClr val="FFC000"/>
                </a:solidFill>
                <a:latin typeface="Arial Black" pitchFamily="34" charset="0"/>
              </a:rPr>
              <a:t> </a:t>
            </a:r>
            <a:r>
              <a:rPr lang="ru-RU" sz="3000" spc="-150" dirty="0">
                <a:solidFill>
                  <a:schemeClr val="bg1"/>
                </a:solidFill>
                <a:latin typeface="Arial Black" pitchFamily="34" charset="0"/>
              </a:rPr>
              <a:t>ИЗ НИХ СВЕДЕНИЯ УСТАНОВЛЕНЫ БЛАГОДАРЯ ПРОКУРОРАМ</a:t>
            </a:r>
            <a:endParaRPr lang="ru-RU" sz="3000" dirty="0"/>
          </a:p>
        </p:txBody>
      </p:sp>
      <p:sp>
        <p:nvSpPr>
          <p:cNvPr id="5" name="TextBox 3"/>
          <p:cNvSpPr txBox="1"/>
          <p:nvPr/>
        </p:nvSpPr>
        <p:spPr>
          <a:xfrm>
            <a:off x="0" y="5524500"/>
            <a:ext cx="18059400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Arial Black" panose="020B0A04020102020204" pitchFamily="34" charset="0"/>
              </a:rPr>
              <a:t>В Витебской области полностью либо частично уничтожено </a:t>
            </a:r>
            <a:r>
              <a:rPr lang="ru-RU" sz="7200" b="1" dirty="0">
                <a:solidFill>
                  <a:srgbClr val="FF0000"/>
                </a:solidFill>
                <a:latin typeface="Arial Black" panose="020B0A04020102020204" pitchFamily="34" charset="0"/>
              </a:rPr>
              <a:t>5 596 </a:t>
            </a:r>
            <a:r>
              <a:rPr lang="ru-RU" sz="4800" b="1" dirty="0">
                <a:solidFill>
                  <a:srgbClr val="FFC000"/>
                </a:solidFill>
                <a:latin typeface="Arial Black" panose="020B0A04020102020204" pitchFamily="34" charset="0"/>
              </a:rPr>
              <a:t>населенных пунктов, включая ранее неизвестные</a:t>
            </a:r>
            <a:endParaRPr lang="en-US" sz="4800" b="1" spc="588" dirty="0">
              <a:solidFill>
                <a:srgbClr val="FFC000"/>
              </a:solidFill>
              <a:latin typeface="Arial Black" panose="020B0A04020102020204" pitchFamily="34" charset="0"/>
              <a:cs typeface="Lato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63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геноцид\Без названия (1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707" y="76200"/>
            <a:ext cx="18301607" cy="1024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51707" y="-266700"/>
            <a:ext cx="18949307" cy="10591800"/>
          </a:xfrm>
          <a:prstGeom prst="rect">
            <a:avLst/>
          </a:prstGeom>
          <a:solidFill>
            <a:srgbClr val="080B44">
              <a:alpha val="8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25016" y="571500"/>
            <a:ext cx="29603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</a:rPr>
              <a:t>май 2021г.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90378" y="1357248"/>
            <a:ext cx="150608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ЗАКОН «О НЕДОПУЩЕНИИ РЕАБИЛИТАЦИИ НАЦИЗМА»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8690" y="2864703"/>
            <a:ext cx="37378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</a:rPr>
              <a:t>январь 2022г.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5016" y="3695700"/>
            <a:ext cx="129310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ЗАКОН «О ГЕНОЦИДЕ БЕЛОРУССКОГО НАРОДА»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26694" y="5981700"/>
            <a:ext cx="122613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</a:rPr>
              <a:t>статья 15 новой редакции Конституции 2022г.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57381" y="6972300"/>
            <a:ext cx="15485265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ЗАКРЕПЛЕНО, ЧТО ГОСУДАРСТВО ОБЕСПЕЧИВАЕТ СОХРАНЕНИЕ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</a:rPr>
              <a:t> ИСТОРИЧЕСКОЙ ПРАВДЫ И ПАМЯТИ 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</a:rPr>
              <a:t>О ГЕРОИЧЕСКОМ ПОДВИГЕ БЕЛОРУССКОГО НАРОДА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</a:rPr>
              <a:t> В ГОДЫ ВЕЛИКОЙ ОТЕЧЕСТВЕННОЙ ВОЙНЫ</a:t>
            </a:r>
          </a:p>
        </p:txBody>
      </p:sp>
    </p:spTree>
    <p:extLst>
      <p:ext uri="{BB962C8B-B14F-4D97-AF65-F5344CB8AC3E}">
        <p14:creationId xmlns:p14="http://schemas.microsoft.com/office/powerpoint/2010/main" val="180522156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695700"/>
            <a:ext cx="10439400" cy="63272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2933700"/>
            <a:ext cx="9997384" cy="6172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14400" y="472976"/>
            <a:ext cx="16383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 инициативе Генеральной прокуратуры в </a:t>
            </a:r>
            <a:r>
              <a:rPr lang="ru-RU" sz="36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Уголовно-процессуальный кодекс</a:t>
            </a:r>
            <a:r>
              <a:rPr lang="ru-RU" sz="3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внесены изменения, позволяющие вести производство по уголовным делам о преступлениях, не имеющих срока давности, в отношении умерших лиц </a:t>
            </a:r>
            <a:endParaRPr lang="ru-RU" sz="28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16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822" y="3501934"/>
            <a:ext cx="8488377" cy="43032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97243" y="1943101"/>
            <a:ext cx="7728906" cy="426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43673" y="1226025"/>
            <a:ext cx="867652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4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Верховным Судом постановлены обвинительные приговоры в отношении  </a:t>
            </a:r>
            <a:r>
              <a:rPr lang="ru-RU" sz="5400" b="1" dirty="0">
                <a:solidFill>
                  <a:srgbClr val="FFC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4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карателей </a:t>
            </a:r>
            <a:endParaRPr lang="ru-RU" sz="36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372599" y="6543255"/>
            <a:ext cx="9525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Оглашение приговора в отношении </a:t>
            </a:r>
            <a:r>
              <a:rPr lang="ru-RU" sz="32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Катрюка</a:t>
            </a:r>
            <a:endParaRPr lang="ru-RU" sz="24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55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000" y="495300"/>
            <a:ext cx="170500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</a:rPr>
              <a:t>МЕРОПРИЯТИЯ ПО УВЕКОВЕЧЕНИЮ ПАМЯТИ О ЖЕРТВАХ ГЕНОЦИДА</a:t>
            </a:r>
          </a:p>
        </p:txBody>
      </p:sp>
      <p:pic>
        <p:nvPicPr>
          <p:cNvPr id="7170" name="Picture 2" descr="G:\геноцид\Skld93DSVSVyKeGnOqgWdtXdX0O2cKSHbWTr_hJsvQfYP9Oz4HVN0tsZTCFyZrWBKX2gx7_J8Js0wBPh_wb8IX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3000" y="3771899"/>
            <a:ext cx="8686801" cy="651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геноцид\186a046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6886" y="4838481"/>
            <a:ext cx="12181114" cy="544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геноцид\photo_2022_05_05_15_48_1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2286" y="3771900"/>
            <a:ext cx="12155714" cy="332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52400" y="2021114"/>
            <a:ext cx="194039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В МУЗЕЯХ И БИБЛИОТЕКАХ ГОРОДОВ И СЕЛ СОЗДАНЫ ЭКСПОЗИЦИИ,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ПОСВЯЩЕННЫЕ ПАМЯТИ ЖЕРТВ ГЕНОЦИДА, ТЕМАТИЧЕСКИЕ ЛИТЕРАТУРНЫЕ СЕКЦИИ</a:t>
            </a:r>
          </a:p>
        </p:txBody>
      </p:sp>
    </p:spTree>
    <p:extLst>
      <p:ext uri="{BB962C8B-B14F-4D97-AF65-F5344CB8AC3E}">
        <p14:creationId xmlns:p14="http://schemas.microsoft.com/office/powerpoint/2010/main" val="2752475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4299" y="190500"/>
            <a:ext cx="18059399" cy="156966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РЕФОРМИРУЮТСЯ ОБРАЗОВАТЕЛЬНЫЕ ПРОГРАММЫ </a:t>
            </a:r>
          </a:p>
          <a:p>
            <a:pPr algn="ctr"/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УЧРЕЖДЕНИЯХ ОБРАЗОВАНИЯ ВСЕХ УРОВНЕЙ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298" y="8520700"/>
            <a:ext cx="18059399" cy="17543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УЧАСТИИ КОЛЛЕКТИВА АВТОРОВ ГЕНЕРАЛЬНОЙ ПРОКУРАТУРЫ ПОДГОТОВЛЕНЫ АДАПТИРОВАННЫЕ ПОД ВОЗРАСТ ОБУЧАЮЩИХСЯ УЧЕБНЫЕ ПОСОБИЯ, ОСНОВАННЫЕ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МАТЕРИАЛАХ УГОЛОВНОГО ДЕЛА О ГЕНОЦИДЕ БЕЛОРУССКОГО НАРОДА</a:t>
            </a:r>
          </a:p>
        </p:txBody>
      </p:sp>
    </p:spTree>
    <p:extLst>
      <p:ext uri="{BB962C8B-B14F-4D97-AF65-F5344CB8AC3E}">
        <p14:creationId xmlns:p14="http://schemas.microsoft.com/office/powerpoint/2010/main" val="1278869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533400" y="495300"/>
            <a:ext cx="194039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В УЧРЕЖДЕНИЯХ ДОШКОЛЬНОГО ОБРАЗОВАНИЯ ПРОВОДЯТСЯ </a:t>
            </a:r>
          </a:p>
          <a:p>
            <a:pPr algn="ctr"/>
            <a:r>
              <a:rPr lang="ru-RU" sz="4800" b="1" dirty="0">
                <a:solidFill>
                  <a:schemeClr val="bg1"/>
                </a:solidFill>
              </a:rPr>
              <a:t>ВОСПИТАТЕЛЬНО-ПАТРИОТИЧЕСКИЕ МЕРОПРИЯТИЯ </a:t>
            </a:r>
            <a:br>
              <a:rPr lang="ru-RU" sz="4800" b="1" dirty="0">
                <a:solidFill>
                  <a:schemeClr val="bg1"/>
                </a:solidFill>
              </a:rPr>
            </a:br>
            <a:r>
              <a:rPr lang="ru-RU" sz="4800" b="1" dirty="0">
                <a:solidFill>
                  <a:schemeClr val="accent6"/>
                </a:solidFill>
              </a:rPr>
              <a:t>«ПИСЬМО О БЕЛАРУСИ»</a:t>
            </a:r>
          </a:p>
        </p:txBody>
      </p:sp>
      <p:pic>
        <p:nvPicPr>
          <p:cNvPr id="8194" name="Picture 2" descr="E:\2. Фотоархив\Генпрокуратура 2022\13.04.22 Финевич прокуроры детский сад\Новая папка\IMG_91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4458" y="3531226"/>
            <a:ext cx="10203542" cy="673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2. Фотоархив\Генпрокуратура 2022\13.04.22 Финевич прокуроры детский сад\Новая папка\IMG_9153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4514" y="3531226"/>
            <a:ext cx="8098972" cy="675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85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5800" y="554325"/>
            <a:ext cx="1722009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ПОСЕЩЕНИЕ МЕСТ МАССОВОГО УНИЧТОЖЕНИЯ И ЗАХОРОНЕНИЯ 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</a:rPr>
              <a:t>ЖЕРТВ ГЕНОЦИДА ТРУДОВЫМИ И УЧЕНИЧЕСКИМИ КОЛЛЕКТИВАМИ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8200" y="2781300"/>
            <a:ext cx="9829800" cy="7505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5" r="-258" b="-4730"/>
          <a:stretch/>
        </p:blipFill>
        <p:spPr>
          <a:xfrm>
            <a:off x="0" y="2743200"/>
            <a:ext cx="8458200" cy="792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610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30" y="0"/>
            <a:ext cx="17526000" cy="10287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276931" y="-190500"/>
            <a:ext cx="19022131" cy="10477500"/>
          </a:xfrm>
          <a:prstGeom prst="rect">
            <a:avLst/>
          </a:prstGeom>
          <a:solidFill>
            <a:srgbClr val="080B44">
              <a:alpha val="4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9600" y="6896100"/>
            <a:ext cx="17212661" cy="280076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НАМИ ОСУЩЕСТВЛЯЕТСЯ ПЕРЕЗАХОРОНЕНИЕ ОБНАРУЖЕННЫХ 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ПРОВЕДЕНИИ ПОИСКОВЫХ РАБОТ ОСТАНКОВ ЖЕРТВ ГЕНОЦИДА.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ЦЕРЕМОНИИ ПРИГЛАШАЮТСЯ ПРЕДСТАВИТЕЛИ ВЛАСТИ, 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ОБЩЕСТВЕННОСТИ, А ТАКЖЕ ВСЕХ РЕЛИГИОЗНЫХ КОНФЕССИЙ</a:t>
            </a:r>
          </a:p>
        </p:txBody>
      </p:sp>
    </p:spTree>
    <p:extLst>
      <p:ext uri="{BB962C8B-B14F-4D97-AF65-F5344CB8AC3E}">
        <p14:creationId xmlns:p14="http://schemas.microsoft.com/office/powerpoint/2010/main" val="1743024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375261" y="282534"/>
            <a:ext cx="11552854" cy="687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19"/>
              </a:lnSpc>
            </a:pPr>
            <a:r>
              <a:rPr lang="en-US" sz="4812" spc="529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07.04.2021г.</a:t>
            </a:r>
          </a:p>
        </p:txBody>
      </p:sp>
      <p:pic>
        <p:nvPicPr>
          <p:cNvPr id="1026" name="Picture 2" descr="C:\Users\PC\Desktop\выступление — копия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8288000" cy="622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/>
          <p:cNvSpPr txBox="1"/>
          <p:nvPr/>
        </p:nvSpPr>
        <p:spPr>
          <a:xfrm>
            <a:off x="76200" y="3114139"/>
            <a:ext cx="18135600" cy="55687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79"/>
              </a:lnSpc>
            </a:pPr>
            <a:r>
              <a:rPr lang="en-US" sz="3600" spc="440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ГЕНЕРАЛЬНАЯ ПРОКУРАТУРА РЕСПУБЛИКИ БЕЛАРУСЬ </a:t>
            </a:r>
            <a:endParaRPr lang="ru-RU" sz="3600" spc="440" dirty="0">
              <a:solidFill>
                <a:srgbClr val="E2EDF1"/>
              </a:solidFill>
              <a:latin typeface="Lato Heavy" pitchFamily="34" charset="0"/>
              <a:cs typeface="Lato Heavy" pitchFamily="34" charset="0"/>
            </a:endParaRPr>
          </a:p>
          <a:p>
            <a:pPr algn="ctr">
              <a:lnSpc>
                <a:spcPts val="6279"/>
              </a:lnSpc>
            </a:pPr>
            <a:r>
              <a:rPr lang="en-US" sz="3600" spc="440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ВОЗБУДИЛА </a:t>
            </a:r>
            <a:r>
              <a:rPr lang="ru-RU" sz="3600" spc="440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И В НАСТОЯЩЕЕ ВРЕМЯ РАССЛЕДУЕТ УГОЛОВНОЕ ДЕЛО ПО ФАКТАМ СОВЕРШЕНИЯ НАЦИСТСКИМИ ПРЕСТУПНИКАМИ,</a:t>
            </a:r>
          </a:p>
          <a:p>
            <a:pPr algn="ctr">
              <a:lnSpc>
                <a:spcPts val="6279"/>
              </a:lnSpc>
            </a:pPr>
            <a:r>
              <a:rPr lang="ru-RU" sz="3600" spc="440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 ИХ СОУЧАСТНИКАМИ, ПРЕСТУПНЫМИ ФОРМИРОВАНИЯМИ </a:t>
            </a:r>
          </a:p>
          <a:p>
            <a:pPr algn="ctr">
              <a:lnSpc>
                <a:spcPts val="6279"/>
              </a:lnSpc>
            </a:pPr>
            <a:r>
              <a:rPr lang="ru-RU" sz="3600" spc="440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ГЕНОЦИДА МИРНОГО НАСЕЛЕНИЯ НА ТЕРРИТОРИИ БЕЛАРУСИ </a:t>
            </a:r>
          </a:p>
          <a:p>
            <a:pPr algn="ctr">
              <a:lnSpc>
                <a:spcPts val="6279"/>
              </a:lnSpc>
            </a:pPr>
            <a:r>
              <a:rPr lang="ru-RU" sz="3600" spc="440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В ГОДЫ ВОВ И ПОСЛЕВОЕННЫЙ ПЕРИОД</a:t>
            </a:r>
            <a:r>
              <a:rPr lang="ru-RU" sz="3600" dirty="0"/>
              <a:t>.</a:t>
            </a:r>
            <a:endParaRPr lang="en-US" sz="3600" spc="440" dirty="0">
              <a:solidFill>
                <a:srgbClr val="E2EDF1"/>
              </a:solidFill>
              <a:latin typeface="Lato Heavy" pitchFamily="34" charset="0"/>
              <a:cs typeface="Lato Heavy" pitchFamily="34" charset="0"/>
            </a:endParaRPr>
          </a:p>
        </p:txBody>
      </p:sp>
    </p:spTree>
  </p:cSld>
  <p:clrMapOvr>
    <a:masterClrMapping/>
  </p:clrMapOvr>
  <p:transition spd="slow">
    <p:push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2705100"/>
            <a:ext cx="11077575" cy="67140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33800" y="723900"/>
            <a:ext cx="101353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ИЗДАНИЯ ИЗ СЕРИИ </a:t>
            </a:r>
          </a:p>
          <a:p>
            <a:pPr algn="ctr"/>
            <a:r>
              <a:rPr lang="ru-RU" sz="4800" b="1" dirty="0">
                <a:solidFill>
                  <a:schemeClr val="bg1"/>
                </a:solidFill>
              </a:rPr>
              <a:t>«ГЕНОЦИД БЕЛОРУССКОГО НАРОДА»</a:t>
            </a:r>
          </a:p>
        </p:txBody>
      </p:sp>
    </p:spTree>
    <p:extLst>
      <p:ext uri="{BB962C8B-B14F-4D97-AF65-F5344CB8AC3E}">
        <p14:creationId xmlns:p14="http://schemas.microsoft.com/office/powerpoint/2010/main" val="113346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12"/>
            <a:ext cx="11997890" cy="102836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094370" y="2200787"/>
            <a:ext cx="60198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ПРОСТРАНСТВЕННЫЙ СЛОЙ </a:t>
            </a:r>
            <a:b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КООРДИНАТАМИ УНИЧТОЖЕННЫХ НАЦИСТАМИ И ИХ ПОСОБНИКАМИ ПОЛНОСТЬЮ ИЛИ ЧАСТИЧНО ДЕРЕВЕНЬ </a:t>
            </a:r>
            <a:b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ГОДЫ ВЕЛИКОЙ ОТЕЧЕСТВЕННОЙ ВОЙНЫ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599070" y="246008"/>
            <a:ext cx="701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КАДАСТРОВАЯ КАРТА </a:t>
            </a:r>
          </a:p>
          <a:p>
            <a:pPr algn="ctr"/>
            <a:r>
              <a:rPr lang="ru-RU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</a:t>
            </a:r>
            <a:endParaRPr lang="ru-RU" sz="1600" dirty="0">
              <a:solidFill>
                <a:schemeClr val="bg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73000" y="8667326"/>
            <a:ext cx="50625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MAP.NCA.BY</a:t>
            </a:r>
            <a:endParaRPr lang="ru-RU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517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9702" y="460779"/>
            <a:ext cx="701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КАДАСТРОВАЯ КАРТА 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</a:t>
            </a:r>
            <a:endParaRPr lang="ru-RU" sz="160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639" y="2476352"/>
            <a:ext cx="6019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ПРОСТРАНСТВЕННЫЙ СЛОЙ 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«МЕСТА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ПРИНУДИТЕЛЬНОГО СОДЕРЖАНИЯ НАСЕЛЕНИЯ (ЛАГЕРЯ СМЕРТИ)»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КООРДИНАТАМИ ЛАГЕРЕЙ СМЕРТИ, СОЗДАННЫХ НАЦИСТАМИ И ИХ ПОСОБНИКАМИ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ГОДЫ ВЕЛИКОЙ ОТЕЧЕСТВЕННОЙ ВОЙНЫ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6041" y="8708828"/>
            <a:ext cx="50625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MAP.NCA.BY</a:t>
            </a:r>
            <a:endParaRPr lang="ru-RU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0244" y="0"/>
            <a:ext cx="11757756" cy="10287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30244" y="0"/>
            <a:ext cx="11851884" cy="10287000"/>
          </a:xfrm>
          <a:prstGeom prst="rect">
            <a:avLst/>
          </a:prstGeom>
          <a:solidFill>
            <a:srgbClr val="080B44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5"/>
            <a:endParaRPr lang="ru-RU" sz="5400" b="1" spc="-150" dirty="0">
              <a:solidFill>
                <a:prstClr val="white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07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75" r="16134" b="9287"/>
          <a:stretch/>
        </p:blipFill>
        <p:spPr>
          <a:xfrm>
            <a:off x="152400" y="419100"/>
            <a:ext cx="10222028" cy="91736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896600" y="571500"/>
            <a:ext cx="6019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ПРОСТРАНСТВЕННЫЙ СЛОЙ 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dirty="0">
                <a:solidFill>
                  <a:srgbClr val="FFFF00"/>
                </a:solidFill>
              </a:rPr>
              <a:t>места уничтожения и захоронения населения (ранее неизвестные)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375230" y="7658100"/>
            <a:ext cx="50625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MAP.NCA.BY</a:t>
            </a:r>
            <a:endParaRPr lang="ru-RU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983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9135" y="553916"/>
            <a:ext cx="16380069" cy="48445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1019" y="5662246"/>
            <a:ext cx="16459200" cy="3786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1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Больше информации о расследовании уголовного дела </a:t>
            </a:r>
            <a:br>
              <a:rPr lang="ru-RU" sz="4001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1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 геноциде белорусского народа смотрите </a:t>
            </a:r>
            <a:br>
              <a:rPr lang="ru-RU" sz="4001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1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официальном сайте </a:t>
            </a:r>
            <a:endParaRPr lang="en-US" sz="4001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1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Генеральной прокуратуры Республики Беларусь </a:t>
            </a:r>
            <a:endParaRPr lang="en-US" sz="4001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800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prokuratura.gov.by</a:t>
            </a:r>
            <a:endParaRPr lang="ru-RU" sz="8001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07681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C\Desktop\выступление — копия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03785"/>
            <a:ext cx="18288000" cy="807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6063" y="411079"/>
            <a:ext cx="1676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РАССЛЕДОВАНИЕ ГЕНОЦИДА БЕЛОРУССКОГО НАРОДА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ЯВЛЯЕТСЯ ДАНЬЮ ПАМЯТИ ПОГИБШИХ И СПОСОБСТВУЕТ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 УСТАНОВЛЕНИЮ И СОХРАНЕНИЮ ИСТОРИЧЕСКОЙ СПРАВЕДЛИВОСТИ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7842265"/>
            <a:ext cx="1676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АНТИФАШИСТСКИЙ ПРИНЦИП</a:t>
            </a:r>
          </a:p>
        </p:txBody>
      </p:sp>
    </p:spTree>
    <p:extLst>
      <p:ext uri="{BB962C8B-B14F-4D97-AF65-F5344CB8AC3E}">
        <p14:creationId xmlns:p14="http://schemas.microsoft.com/office/powerpoint/2010/main" val="123459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8700" y="1676713"/>
            <a:ext cx="4492378" cy="6933574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-1756921">
            <a:off x="-2729131" y="4598752"/>
            <a:ext cx="28593171" cy="10924387"/>
          </a:xfrm>
          <a:prstGeom prst="rect">
            <a:avLst/>
          </a:prstGeom>
          <a:solidFill>
            <a:srgbClr val="FFFFFF">
              <a:alpha val="3922"/>
            </a:srgbClr>
          </a:solidFill>
        </p:spPr>
      </p:sp>
      <p:sp>
        <p:nvSpPr>
          <p:cNvPr id="4" name="TextBox 4"/>
          <p:cNvSpPr txBox="1"/>
          <p:nvPr/>
        </p:nvSpPr>
        <p:spPr>
          <a:xfrm>
            <a:off x="5970029" y="4729013"/>
            <a:ext cx="11194851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26"/>
              </a:lnSpc>
            </a:pPr>
            <a:r>
              <a:rPr lang="ru-RU" sz="5578" spc="111" dirty="0">
                <a:solidFill>
                  <a:srgbClr val="E2EDF1"/>
                </a:solidFill>
                <a:latin typeface="Lato Heavy" pitchFamily="34" charset="0"/>
                <a:cs typeface="Lato Heavy" pitchFamily="34" charset="0"/>
              </a:rPr>
              <a:t>СПАСИБО ЗА ВНИМАНИЕ!</a:t>
            </a:r>
            <a:endParaRPr lang="en-US" sz="5578" spc="111" dirty="0">
              <a:solidFill>
                <a:srgbClr val="E2EDF1"/>
              </a:solidFill>
              <a:latin typeface="Lato Heavy" pitchFamily="34" charset="0"/>
              <a:cs typeface="Lato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100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геноцид\Без имени 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04800" y="-266700"/>
            <a:ext cx="19126200" cy="10820400"/>
          </a:xfrm>
          <a:prstGeom prst="rect">
            <a:avLst/>
          </a:prstGeom>
          <a:solidFill>
            <a:srgbClr val="080B44">
              <a:alpha val="2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4"/>
          <p:cNvSpPr txBox="1"/>
          <p:nvPr/>
        </p:nvSpPr>
        <p:spPr>
          <a:xfrm>
            <a:off x="11277600" y="2171700"/>
            <a:ext cx="7010400" cy="74789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МАССОВОЕ УНИЧТОЖЕНИЕ ЛЮДЕЙ БЫЛО ПОСТАВЛЕНО </a:t>
            </a:r>
          </a:p>
          <a:p>
            <a:pPr algn="ctr"/>
            <a:r>
              <a:rPr lang="ru-RU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 ПОТОК </a:t>
            </a:r>
          </a:p>
          <a:p>
            <a:pPr algn="ctr"/>
            <a:r>
              <a:rPr lang="ru-RU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 ВЕЛОСЬ ВАРВАРСКИМИ МЕТОДАМИ </a:t>
            </a:r>
          </a:p>
          <a:p>
            <a:pPr algn="ctr"/>
            <a:r>
              <a:rPr lang="ru-RU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 СРЕДСТВАМИ</a:t>
            </a:r>
            <a:endParaRPr lang="ru-RU" sz="2400" b="1" spc="352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Lat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230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геноцид\Без имени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8440400" cy="10287000"/>
          </a:xfrm>
          <a:prstGeom prst="rect">
            <a:avLst/>
          </a:prstGeom>
          <a:solidFill>
            <a:srgbClr val="080B44">
              <a:alpha val="2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363200" y="0"/>
            <a:ext cx="7924800" cy="10287000"/>
          </a:xfrm>
          <a:prstGeom prst="rect">
            <a:avLst/>
          </a:prstGeom>
          <a:solidFill>
            <a:srgbClr val="080B44">
              <a:alpha val="2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НА ТЕРРИТОРИИ БЕЛАРУСИ БЫЛИ ОРГАНИЗОВАНЫ </a:t>
            </a:r>
            <a:r>
              <a:rPr lang="ru-RU" sz="96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СВЫШЕ 560 </a:t>
            </a:r>
            <a:endParaRPr lang="ru-RU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ЛАГЕРЕЙ СМЕРТИ, 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Т.Е.</a:t>
            </a:r>
            <a:r>
              <a:rPr lang="ru-RU" sz="4800" b="1" dirty="0"/>
              <a:t> МЕСТ ПРИНУДИТЕЛЬНОГО СОДЕРЖАНИЯ ГРАЖДАН, </a:t>
            </a:r>
          </a:p>
          <a:p>
            <a:pPr algn="ctr"/>
            <a:r>
              <a:rPr lang="ru-RU" sz="4800" b="1" dirty="0"/>
              <a:t>ГДЕ ПУТЕМ СОЗДАНИЯ НЕВЫНОСИМЫХ УСЛОВИЙ УНИЧТОЖЕНО ЗНАЧИТЕЛЬНОЕ КОЛИЧЕСТВО ЛЮДЕЙ</a:t>
            </a:r>
          </a:p>
        </p:txBody>
      </p:sp>
    </p:spTree>
    <p:extLst>
      <p:ext uri="{BB962C8B-B14F-4D97-AF65-F5344CB8AC3E}">
        <p14:creationId xmlns:p14="http://schemas.microsoft.com/office/powerpoint/2010/main" val="3534608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0px-Shtyk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847342"/>
            <a:ext cx="5638800" cy="729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733800" y="9302322"/>
            <a:ext cx="998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</a:rPr>
              <a:t>Машина смерти на окраине города Витебска. 5-й Полк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86600" y="876300"/>
            <a:ext cx="10515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solidFill>
                  <a:schemeClr val="bg1"/>
                </a:solidFill>
                <a:latin typeface="+mj-lt"/>
              </a:rPr>
              <a:t>На территории Витебской области в годы войны создано не менее </a:t>
            </a:r>
            <a:r>
              <a:rPr lang="ru-RU" sz="6000" b="1" dirty="0">
                <a:solidFill>
                  <a:srgbClr val="FFC000"/>
                </a:solidFill>
                <a:latin typeface="+mj-lt"/>
              </a:rPr>
              <a:t>105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мест принудительного содержания мирных граждан и военнопленных</a:t>
            </a:r>
            <a:endParaRPr lang="ru-RU" sz="7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Рисунок 5" descr="NARB_LA_1569_1_46_012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6975" y="3577589"/>
            <a:ext cx="4514850" cy="55626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324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2564" y="1028700"/>
            <a:ext cx="8397722" cy="56022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667000" y="7277100"/>
            <a:ext cx="1323069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Работа комиссии  по расследованию зверств фашизма в </a:t>
            </a:r>
            <a:r>
              <a:rPr lang="ru-RU" sz="4400" b="1" dirty="0" err="1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Поставском</a:t>
            </a:r>
            <a:r>
              <a:rPr lang="ru-RU" sz="4400" b="1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 гетто,  1945 г.</a:t>
            </a:r>
            <a:endParaRPr lang="ru-RU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028700"/>
            <a:ext cx="7772400" cy="56022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466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500" y="723900"/>
            <a:ext cx="163068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solidFill>
                  <a:schemeClr val="bg1"/>
                </a:solidFill>
                <a:latin typeface="Arial Black" panose="020B0A04020102020204" pitchFamily="34" charset="0"/>
              </a:rPr>
              <a:t>На сегодняшний день в Витебской области допрошено более </a:t>
            </a:r>
            <a:r>
              <a:rPr lang="ru-RU" sz="7200" b="1" dirty="0">
                <a:solidFill>
                  <a:srgbClr val="FFC000"/>
                </a:solidFill>
                <a:latin typeface="Arial Black" panose="020B0A04020102020204" pitchFamily="34" charset="0"/>
              </a:rPr>
              <a:t>3 000</a:t>
            </a:r>
            <a:r>
              <a:rPr lang="ru-RU" sz="6000" b="1" dirty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>
                <a:solidFill>
                  <a:schemeClr val="bg1"/>
                </a:solidFill>
                <a:latin typeface="Arial Black" panose="020B0A04020102020204" pitchFamily="34" charset="0"/>
              </a:rPr>
              <a:t>свидетелей и потерпевших, </a:t>
            </a:r>
          </a:p>
          <a:p>
            <a:pPr algn="just"/>
            <a:r>
              <a:rPr lang="ru-RU" sz="4000" dirty="0">
                <a:solidFill>
                  <a:schemeClr val="bg1"/>
                </a:solidFill>
                <a:latin typeface="Arial Black" panose="020B0A04020102020204" pitchFamily="34" charset="0"/>
              </a:rPr>
              <a:t>в том числе узников лагерей смерти </a:t>
            </a:r>
            <a:endParaRPr lang="ru-RU" sz="7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72200" y="4838700"/>
            <a:ext cx="115062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Проведено более </a:t>
            </a:r>
            <a:r>
              <a:rPr lang="ru-RU" sz="6600" b="1" dirty="0">
                <a:solidFill>
                  <a:srgbClr val="FFC000"/>
                </a:solidFill>
                <a:latin typeface="Arial Black" panose="020B0A04020102020204" pitchFamily="34" charset="0"/>
              </a:rPr>
              <a:t>5 000 </a:t>
            </a:r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осмотров участков местности предполагаемых мест уничтожения и захоронения мирного населения 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5" descr="G:\геноцид\narb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55554"/>
            <a:ext cx="5547647" cy="633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4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B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геноцид\Без имен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943"/>
            <a:ext cx="18288001" cy="1028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/>
          <p:cNvSpPr/>
          <p:nvPr/>
        </p:nvSpPr>
        <p:spPr>
          <a:xfrm>
            <a:off x="1" y="0"/>
            <a:ext cx="18288000" cy="190978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endParaRPr lang="ru-RU" dirty="0"/>
          </a:p>
        </p:txBody>
      </p:sp>
      <p:sp>
        <p:nvSpPr>
          <p:cNvPr id="3" name="TextBox 3"/>
          <p:cNvSpPr txBox="1"/>
          <p:nvPr/>
        </p:nvSpPr>
        <p:spPr>
          <a:xfrm>
            <a:off x="114300" y="-60772"/>
            <a:ext cx="18059400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400" b="1" dirty="0"/>
              <a:t>НАЦИСТСКИЕ ВОЕННЫЕ ПРЕСТУПНИКИ И ИХ ПОСОБНИКИ ПРОВЕЛИ СВЫШЕ 180 КРУПНЫХ КАРАТЕЛЬНЫХ ОПЕРАЦИЙ, НАПРАВЛЕННЫХ </a:t>
            </a:r>
            <a:br>
              <a:rPr lang="ru-RU" sz="4400" b="1" dirty="0"/>
            </a:br>
            <a:r>
              <a:rPr lang="ru-RU" sz="4400" b="1" dirty="0"/>
              <a:t>НА УНИЧТОЖЕНИЕ МИРНОГО НАСЕЛЕНИЯ БССР</a:t>
            </a:r>
            <a:endParaRPr lang="en-US" sz="4400" b="1" spc="588" dirty="0">
              <a:solidFill>
                <a:srgbClr val="04345C"/>
              </a:solidFill>
              <a:latin typeface="Lato Heavy" pitchFamily="34" charset="0"/>
              <a:cs typeface="Lato Heavy" pitchFamily="34" charset="0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06115" y="4686300"/>
            <a:ext cx="180594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Arial Black" panose="020B0A04020102020204" pitchFamily="34" charset="0"/>
              </a:rPr>
              <a:t>Непосредственно на территории Витебской области таких операций проведено </a:t>
            </a:r>
            <a:r>
              <a:rPr lang="ru-RU" sz="6000" b="1" dirty="0">
                <a:solidFill>
                  <a:srgbClr val="FFC000"/>
                </a:solidFill>
                <a:latin typeface="Arial Black" panose="020B0A04020102020204" pitchFamily="34" charset="0"/>
              </a:rPr>
              <a:t>60</a:t>
            </a:r>
            <a:endParaRPr lang="en-US" sz="6000" b="1" spc="588" dirty="0">
              <a:solidFill>
                <a:srgbClr val="FFC000"/>
              </a:solidFill>
              <a:latin typeface="Arial Black" panose="020B0A04020102020204" pitchFamily="34" charset="0"/>
              <a:cs typeface="Lato Heavy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5800" y="647700"/>
            <a:ext cx="16306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6600" dirty="0">
                <a:solidFill>
                  <a:schemeClr val="bg1"/>
                </a:solidFill>
                <a:latin typeface="Arial Black" panose="020B0A04020102020204" pitchFamily="34" charset="0"/>
              </a:rPr>
              <a:t>Поисковые работы на территории области проведены в </a:t>
            </a:r>
            <a:r>
              <a:rPr lang="ru-RU" sz="6600" b="1" dirty="0">
                <a:solidFill>
                  <a:srgbClr val="FFC000"/>
                </a:solidFill>
                <a:latin typeface="Arial Black" panose="020B0A04020102020204" pitchFamily="34" charset="0"/>
              </a:rPr>
              <a:t>24</a:t>
            </a:r>
            <a:r>
              <a:rPr lang="ru-RU" sz="6600" dirty="0">
                <a:solidFill>
                  <a:schemeClr val="bg1"/>
                </a:solidFill>
                <a:latin typeface="Arial Black" panose="020B0A04020102020204" pitchFamily="34" charset="0"/>
              </a:rPr>
              <a:t> местах и в настоящее время ведутся еще в </a:t>
            </a:r>
            <a:r>
              <a:rPr lang="ru-RU" sz="6600" dirty="0">
                <a:solidFill>
                  <a:srgbClr val="FFC000"/>
                </a:solidFill>
                <a:latin typeface="Arial Black" panose="020B0A040201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9655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</TotalTime>
  <Words>593</Words>
  <Application>Microsoft Office PowerPoint</Application>
  <PresentationFormat>Произвольный</PresentationFormat>
  <Paragraphs>76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Calibri</vt:lpstr>
      <vt:lpstr>Lato Heavy</vt:lpstr>
      <vt:lpstr>Arial</vt:lpstr>
      <vt:lpstr>Arial Black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Inflation and Deflation Education Presentation</dc:title>
  <dc:creator>PC</dc:creator>
  <cp:lastModifiedBy>User</cp:lastModifiedBy>
  <cp:revision>202</cp:revision>
  <dcterms:created xsi:type="dcterms:W3CDTF">2006-08-16T00:00:00Z</dcterms:created>
  <dcterms:modified xsi:type="dcterms:W3CDTF">2026-06-17T13:42:13Z</dcterms:modified>
  <dc:identifier>DAEDWOKXM7A</dc:identifier>
</cp:coreProperties>
</file>